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rack" charset="1" panose="02000000000000000000"/>
      <p:regular r:id="rId20"/>
    </p:embeddedFont>
    <p:embeddedFont>
      <p:font typeface="Poppins" charset="1" panose="00000500000000000000"/>
      <p:regular r:id="rId21"/>
    </p:embeddedFont>
    <p:embeddedFont>
      <p:font typeface="ITC Benguiat" charset="1" panose="02030603050306020704"/>
      <p:regular r:id="rId22"/>
    </p:embeddedFont>
    <p:embeddedFont>
      <p:font typeface="Fredoka" charset="1" panose="02000000000000000000"/>
      <p:regular r:id="rId23"/>
    </p:embeddedFont>
    <p:embeddedFont>
      <p:font typeface="Abril Fatface" charset="1" panose="020005030000000200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2713" y="1190625"/>
            <a:ext cx="13956489" cy="23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Sales Analysis Using SQL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7024" y="3083655"/>
            <a:ext cx="12725533" cy="5376538"/>
          </a:xfrm>
          <a:custGeom>
            <a:avLst/>
            <a:gdLst/>
            <a:ahLst/>
            <a:cxnLst/>
            <a:rect r="r" b="b" t="t" l="l"/>
            <a:pathLst>
              <a:path h="5376538" w="12725533">
                <a:moveTo>
                  <a:pt x="0" y="0"/>
                </a:moveTo>
                <a:lnTo>
                  <a:pt x="12725533" y="0"/>
                </a:lnTo>
                <a:lnTo>
                  <a:pt x="12725533" y="5376538"/>
                </a:lnTo>
                <a:lnTo>
                  <a:pt x="0" y="537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24080"/>
            <a:ext cx="16230600" cy="14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9.Group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6766" y="3335002"/>
            <a:ext cx="15274468" cy="5193319"/>
          </a:xfrm>
          <a:custGeom>
            <a:avLst/>
            <a:gdLst/>
            <a:ahLst/>
            <a:cxnLst/>
            <a:rect r="r" b="b" t="t" l="l"/>
            <a:pathLst>
              <a:path h="5193319" w="15274468">
                <a:moveTo>
                  <a:pt x="0" y="0"/>
                </a:moveTo>
                <a:lnTo>
                  <a:pt x="15274468" y="0"/>
                </a:lnTo>
                <a:lnTo>
                  <a:pt x="15274468" y="5193319"/>
                </a:lnTo>
                <a:lnTo>
                  <a:pt x="0" y="51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3415" y="952500"/>
            <a:ext cx="16230600" cy="14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10.Determine the top 3 most ordered pizza types based on revenue.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0774" y="3309982"/>
            <a:ext cx="13685385" cy="6209744"/>
          </a:xfrm>
          <a:custGeom>
            <a:avLst/>
            <a:gdLst/>
            <a:ahLst/>
            <a:cxnLst/>
            <a:rect r="r" b="b" t="t" l="l"/>
            <a:pathLst>
              <a:path h="6209744" w="13685385">
                <a:moveTo>
                  <a:pt x="0" y="0"/>
                </a:moveTo>
                <a:lnTo>
                  <a:pt x="13685385" y="0"/>
                </a:lnTo>
                <a:lnTo>
                  <a:pt x="13685385" y="6209744"/>
                </a:lnTo>
                <a:lnTo>
                  <a:pt x="0" y="620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10375" y="35983"/>
            <a:ext cx="4667250" cy="142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5"/>
              </a:lnSpc>
              <a:spcBef>
                <a:spcPct val="0"/>
              </a:spcBef>
            </a:pPr>
            <a:r>
              <a:rPr lang="en-US" sz="821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Advanced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00404"/>
            <a:ext cx="16230600" cy="14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11.Calculate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0894" y="1696719"/>
            <a:ext cx="12784115" cy="8117913"/>
          </a:xfrm>
          <a:custGeom>
            <a:avLst/>
            <a:gdLst/>
            <a:ahLst/>
            <a:cxnLst/>
            <a:rect r="r" b="b" t="t" l="l"/>
            <a:pathLst>
              <a:path h="8117913" w="12784115">
                <a:moveTo>
                  <a:pt x="0" y="0"/>
                </a:moveTo>
                <a:lnTo>
                  <a:pt x="12784115" y="0"/>
                </a:lnTo>
                <a:lnTo>
                  <a:pt x="12784115" y="8117913"/>
                </a:lnTo>
                <a:lnTo>
                  <a:pt x="0" y="8117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5185" y="-76200"/>
            <a:ext cx="14808201" cy="14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</a:p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12.Analyze the cumulative revenue generated over time.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1764" y="2580460"/>
            <a:ext cx="14234142" cy="6387571"/>
          </a:xfrm>
          <a:custGeom>
            <a:avLst/>
            <a:gdLst/>
            <a:ahLst/>
            <a:cxnLst/>
            <a:rect r="r" b="b" t="t" l="l"/>
            <a:pathLst>
              <a:path h="6387571" w="14234142">
                <a:moveTo>
                  <a:pt x="0" y="0"/>
                </a:moveTo>
                <a:lnTo>
                  <a:pt x="14234141" y="0"/>
                </a:lnTo>
                <a:lnTo>
                  <a:pt x="14234141" y="6387571"/>
                </a:lnTo>
                <a:lnTo>
                  <a:pt x="0" y="6387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86620"/>
            <a:ext cx="16230600" cy="14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13.Determine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6025" y="52482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591436"/>
            <a:ext cx="9281322" cy="529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7"/>
              </a:lnSpc>
            </a:pPr>
            <a:r>
              <a:rPr lang="en-US" sz="19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this project, we utilize SQL to analyze pizza sales data, uncover trends, and derive insights that can enhance business decision-making. By leveraging SQL queries, we extract valuable information such as total revenue, top-selling pizzas, peak order times, and customer purchase behavior</a:t>
            </a:r>
          </a:p>
          <a:p>
            <a:pPr algn="just">
              <a:lnSpc>
                <a:spcPts val="2797"/>
              </a:lnSpc>
            </a:pPr>
          </a:p>
          <a:p>
            <a:pPr algn="just">
              <a:lnSpc>
                <a:spcPts val="2797"/>
              </a:lnSpc>
            </a:pPr>
            <a:r>
              <a:rPr lang="en-US" sz="19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analysis consists of three levels:</a:t>
            </a:r>
          </a:p>
          <a:p>
            <a:pPr algn="just" marL="431482" indent="-215741" lvl="1">
              <a:lnSpc>
                <a:spcPts val="2797"/>
              </a:lnSpc>
              <a:buFont typeface="Arial"/>
              <a:buChar char="•"/>
            </a:pPr>
            <a:r>
              <a:rPr lang="en-US" sz="19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Queries: These retrieve fundamental metrics like total orders, revenue, and the most popular pizzas.</a:t>
            </a:r>
          </a:p>
          <a:p>
            <a:pPr algn="just" marL="431482" indent="-215741" lvl="1">
              <a:lnSpc>
                <a:spcPts val="2797"/>
              </a:lnSpc>
              <a:buFont typeface="Arial"/>
              <a:buChar char="•"/>
            </a:pPr>
            <a:r>
              <a:rPr lang="en-US" sz="19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Intermediate Queries: We join tables to explore deeper insights, such as category-wise distributions and revenue trends over time.</a:t>
            </a:r>
          </a:p>
          <a:p>
            <a:pPr algn="just" marL="431482" indent="-215741" lvl="1">
              <a:lnSpc>
                <a:spcPts val="2797"/>
              </a:lnSpc>
              <a:buFont typeface="Arial"/>
              <a:buChar char="•"/>
            </a:pPr>
            <a:r>
              <a:rPr lang="en-US" sz="19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Advanced Queries: These include percentage contributions to total revenue and cumulative revenue analysis, providing strategic business insights.</a:t>
            </a:r>
          </a:p>
          <a:p>
            <a:pPr algn="just">
              <a:lnSpc>
                <a:spcPts val="279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68111" y="591495"/>
            <a:ext cx="5319782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Introduction 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8194" y="1439417"/>
            <a:ext cx="11302574" cy="1847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0"/>
              </a:lnSpc>
            </a:pPr>
            <a:r>
              <a:rPr lang="en-US" sz="7100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Pizza Sales Analysis     Using SQL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869" y="4878238"/>
            <a:ext cx="17002262" cy="2971851"/>
          </a:xfrm>
          <a:custGeom>
            <a:avLst/>
            <a:gdLst/>
            <a:ahLst/>
            <a:cxnLst/>
            <a:rect r="r" b="b" t="t" l="l"/>
            <a:pathLst>
              <a:path h="2971851" w="17002262">
                <a:moveTo>
                  <a:pt x="0" y="0"/>
                </a:moveTo>
                <a:lnTo>
                  <a:pt x="17002262" y="0"/>
                </a:lnTo>
                <a:lnTo>
                  <a:pt x="17002262" y="2971851"/>
                </a:lnTo>
                <a:lnTo>
                  <a:pt x="0" y="2971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5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60041" y="1692489"/>
            <a:ext cx="6946046" cy="158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5"/>
              </a:lnSpc>
            </a:pPr>
            <a:r>
              <a:rPr lang="en-US" sz="11072" spc="-221">
                <a:solidFill>
                  <a:srgbClr val="FBFBFB"/>
                </a:solidFill>
                <a:latin typeface="ITC Benguiat"/>
                <a:ea typeface="ITC Benguiat"/>
                <a:cs typeface="ITC Benguiat"/>
                <a:sym typeface="ITC Benguiat"/>
              </a:rPr>
              <a:t>SCHEMA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31839" y="2185058"/>
            <a:ext cx="9387660" cy="2639500"/>
          </a:xfrm>
          <a:custGeom>
            <a:avLst/>
            <a:gdLst/>
            <a:ahLst/>
            <a:cxnLst/>
            <a:rect r="r" b="b" t="t" l="l"/>
            <a:pathLst>
              <a:path h="2639500" w="9387660">
                <a:moveTo>
                  <a:pt x="0" y="0"/>
                </a:moveTo>
                <a:lnTo>
                  <a:pt x="9387660" y="0"/>
                </a:lnTo>
                <a:lnTo>
                  <a:pt x="9387660" y="2639500"/>
                </a:lnTo>
                <a:lnTo>
                  <a:pt x="0" y="263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1" t="-9268" r="-22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3554" y="6263466"/>
            <a:ext cx="11301259" cy="2994834"/>
          </a:xfrm>
          <a:custGeom>
            <a:avLst/>
            <a:gdLst/>
            <a:ahLst/>
            <a:cxnLst/>
            <a:rect r="r" b="b" t="t" l="l"/>
            <a:pathLst>
              <a:path h="2994834" w="11301259">
                <a:moveTo>
                  <a:pt x="0" y="0"/>
                </a:moveTo>
                <a:lnTo>
                  <a:pt x="11301259" y="0"/>
                </a:lnTo>
                <a:lnTo>
                  <a:pt x="11301259" y="2994834"/>
                </a:lnTo>
                <a:lnTo>
                  <a:pt x="0" y="2994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28118" y="1313680"/>
            <a:ext cx="11595100" cy="72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1.Retrieve the total number of orders placed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1159" y="5067300"/>
            <a:ext cx="15445681" cy="73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4"/>
              </a:lnSpc>
              <a:spcBef>
                <a:spcPct val="0"/>
              </a:spcBef>
            </a:pPr>
            <a:r>
              <a:rPr lang="en-US" sz="434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2.Calculate the total revenue generated from pizza sales.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33869" y="-167140"/>
            <a:ext cx="11786649" cy="141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7"/>
              </a:lnSpc>
            </a:pPr>
            <a:r>
              <a:rPr lang="en-US" sz="8234">
                <a:solidFill>
                  <a:srgbClr val="0F0E0E"/>
                </a:solidFill>
                <a:latin typeface="Abril Fatface"/>
                <a:ea typeface="Abril Fatface"/>
                <a:cs typeface="Abril Fatface"/>
                <a:sym typeface="Abril Fatface"/>
              </a:rPr>
              <a:t>Basic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0017" y="5512754"/>
            <a:ext cx="10246812" cy="4188384"/>
          </a:xfrm>
          <a:custGeom>
            <a:avLst/>
            <a:gdLst/>
            <a:ahLst/>
            <a:cxnLst/>
            <a:rect r="r" b="b" t="t" l="l"/>
            <a:pathLst>
              <a:path h="4188384" w="10246812">
                <a:moveTo>
                  <a:pt x="0" y="0"/>
                </a:moveTo>
                <a:lnTo>
                  <a:pt x="10246812" y="0"/>
                </a:lnTo>
                <a:lnTo>
                  <a:pt x="10246812" y="4188385"/>
                </a:lnTo>
                <a:lnTo>
                  <a:pt x="0" y="4188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8933" y="1028700"/>
            <a:ext cx="7150526" cy="3380911"/>
          </a:xfrm>
          <a:custGeom>
            <a:avLst/>
            <a:gdLst/>
            <a:ahLst/>
            <a:cxnLst/>
            <a:rect r="r" b="b" t="t" l="l"/>
            <a:pathLst>
              <a:path h="3380911" w="7150526">
                <a:moveTo>
                  <a:pt x="0" y="0"/>
                </a:moveTo>
                <a:lnTo>
                  <a:pt x="7150526" y="0"/>
                </a:lnTo>
                <a:lnTo>
                  <a:pt x="7150526" y="3380911"/>
                </a:lnTo>
                <a:lnTo>
                  <a:pt x="0" y="3380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9" r="0" b="-42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7192" y="4558977"/>
            <a:ext cx="15981199" cy="7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  <a:spcBef>
                <a:spcPct val="0"/>
              </a:spcBef>
            </a:pPr>
            <a:r>
              <a:rPr lang="en-US" sz="433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4</a:t>
            </a:r>
            <a:r>
              <a:rPr lang="en-US" sz="433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.Identify the most common pizza size ordered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7192" y="23493"/>
            <a:ext cx="15134007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BFBFB"/>
                </a:solidFill>
                <a:latin typeface="Fredoka"/>
                <a:ea typeface="Fredoka"/>
                <a:cs typeface="Fredoka"/>
                <a:sym typeface="Fredoka"/>
              </a:rPr>
              <a:t>3.Identify the highest-priced pizza.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9803" y="2704631"/>
            <a:ext cx="12108395" cy="6553669"/>
          </a:xfrm>
          <a:custGeom>
            <a:avLst/>
            <a:gdLst/>
            <a:ahLst/>
            <a:cxnLst/>
            <a:rect r="r" b="b" t="t" l="l"/>
            <a:pathLst>
              <a:path h="6553669" w="12108395">
                <a:moveTo>
                  <a:pt x="0" y="0"/>
                </a:moveTo>
                <a:lnTo>
                  <a:pt x="12108394" y="0"/>
                </a:lnTo>
                <a:lnTo>
                  <a:pt x="12108394" y="6553669"/>
                </a:lnTo>
                <a:lnTo>
                  <a:pt x="0" y="655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2138"/>
            <a:ext cx="16230600" cy="14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5.List the top 5 most ordered pizza types along with their quantities.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2918" y="2792831"/>
            <a:ext cx="12882974" cy="6377072"/>
          </a:xfrm>
          <a:custGeom>
            <a:avLst/>
            <a:gdLst/>
            <a:ahLst/>
            <a:cxnLst/>
            <a:rect r="r" b="b" t="t" l="l"/>
            <a:pathLst>
              <a:path h="6377072" w="12882974">
                <a:moveTo>
                  <a:pt x="0" y="0"/>
                </a:moveTo>
                <a:lnTo>
                  <a:pt x="12882974" y="0"/>
                </a:lnTo>
                <a:lnTo>
                  <a:pt x="12882974" y="6377072"/>
                </a:lnTo>
                <a:lnTo>
                  <a:pt x="0" y="6377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15025" y="-161925"/>
            <a:ext cx="6457950" cy="142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5"/>
              </a:lnSpc>
              <a:spcBef>
                <a:spcPct val="0"/>
              </a:spcBef>
            </a:pPr>
            <a:r>
              <a:rPr lang="en-US" sz="831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Intermediate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88886"/>
            <a:ext cx="16230600" cy="14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6.Join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6058" y="2087029"/>
            <a:ext cx="11153022" cy="6636048"/>
          </a:xfrm>
          <a:custGeom>
            <a:avLst/>
            <a:gdLst/>
            <a:ahLst/>
            <a:cxnLst/>
            <a:rect r="r" b="b" t="t" l="l"/>
            <a:pathLst>
              <a:path h="6636048" w="11153022">
                <a:moveTo>
                  <a:pt x="0" y="0"/>
                </a:moveTo>
                <a:lnTo>
                  <a:pt x="11153023" y="0"/>
                </a:lnTo>
                <a:lnTo>
                  <a:pt x="11153023" y="6636048"/>
                </a:lnTo>
                <a:lnTo>
                  <a:pt x="0" y="663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5010" y="626348"/>
            <a:ext cx="15068550" cy="72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7.Determine the distribution of orders by hour of the day.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8480" y="2634855"/>
            <a:ext cx="13528731" cy="5428403"/>
          </a:xfrm>
          <a:custGeom>
            <a:avLst/>
            <a:gdLst/>
            <a:ahLst/>
            <a:cxnLst/>
            <a:rect r="r" b="b" t="t" l="l"/>
            <a:pathLst>
              <a:path h="5428403" w="13528731">
                <a:moveTo>
                  <a:pt x="0" y="0"/>
                </a:moveTo>
                <a:lnTo>
                  <a:pt x="13528731" y="0"/>
                </a:lnTo>
                <a:lnTo>
                  <a:pt x="13528731" y="5428403"/>
                </a:lnTo>
                <a:lnTo>
                  <a:pt x="0" y="5428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7545" y="755584"/>
            <a:ext cx="16230600" cy="149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6"/>
              </a:lnSpc>
              <a:spcBef>
                <a:spcPct val="0"/>
              </a:spcBef>
            </a:pPr>
            <a:r>
              <a:rPr lang="en-US" sz="431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8.Join relevant tables to find the category-wise distribution of pizzas.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DAGpZjWR1Js</dc:identifier>
  <dcterms:modified xsi:type="dcterms:W3CDTF">2011-08-01T06:04:30Z</dcterms:modified>
  <cp:revision>1</cp:revision>
  <dc:title>Red and Black Modern Paper Illustrative Pizza Restaurant Presentation</dc:title>
</cp:coreProperties>
</file>